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5" r:id="rId2"/>
    <p:sldId id="379" r:id="rId3"/>
    <p:sldId id="377" r:id="rId4"/>
    <p:sldId id="394" r:id="rId5"/>
    <p:sldId id="392" r:id="rId6"/>
    <p:sldId id="393" r:id="rId7"/>
    <p:sldId id="399" r:id="rId8"/>
    <p:sldId id="388" r:id="rId9"/>
    <p:sldId id="389" r:id="rId10"/>
    <p:sldId id="380" r:id="rId11"/>
    <p:sldId id="381" r:id="rId12"/>
    <p:sldId id="382" r:id="rId13"/>
    <p:sldId id="390" r:id="rId14"/>
    <p:sldId id="383" r:id="rId15"/>
    <p:sldId id="391" r:id="rId16"/>
    <p:sldId id="395" r:id="rId17"/>
    <p:sldId id="396" r:id="rId18"/>
    <p:sldId id="397" r:id="rId19"/>
    <p:sldId id="398" r:id="rId20"/>
    <p:sldId id="400" r:id="rId21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7" autoAdjust="0"/>
    <p:restoredTop sz="83802" autoAdjust="0"/>
  </p:normalViewPr>
  <p:slideViewPr>
    <p:cSldViewPr>
      <p:cViewPr varScale="1">
        <p:scale>
          <a:sx n="111" d="100"/>
          <a:sy n="111" d="100"/>
        </p:scale>
        <p:origin x="11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72495-7CFA-4270-AB76-41DB55C1C230}" type="datetimeFigureOut">
              <a:rPr lang="en-US" smtClean="0"/>
              <a:t>31-Aug-2021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E46AA-56A6-4A76-A00E-795966251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4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7B3F1-67FF-4619-B71F-936403C69B68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8023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7B3F1-67FF-4619-B71F-936403C69B68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984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7B3F1-67FF-4619-B71F-936403C69B68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241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7B3F1-67FF-4619-B71F-936403C69B68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1920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7B3F1-67FF-4619-B71F-936403C69B68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8275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7B3F1-67FF-4619-B71F-936403C69B68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056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7B3F1-67FF-4619-B71F-936403C69B68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928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7B3F1-67FF-4619-B71F-936403C69B68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292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7B3F1-67FF-4619-B71F-936403C69B68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18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7B3F1-67FF-4619-B71F-936403C69B68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987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7B3F1-67FF-4619-B71F-936403C69B68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07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7B3F1-67FF-4619-B71F-936403C69B68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228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7B3F1-67FF-4619-B71F-936403C69B68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447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Coronacrisis goed doorstaan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Kunstgras aangelegd, accommodatie gemoderniseerd en verduurzaamd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Structuur verbeterd: bestuur en commissies beter bezet, alle commissies hebben bestuurlijk aanspreekpunt, we hebben warme relaties met gemeente, KNKV, </a:t>
            </a:r>
            <a:r>
              <a:rPr lang="nl-NL" dirty="0" err="1"/>
              <a:t>Moove</a:t>
            </a:r>
            <a:r>
              <a:rPr lang="nl-NL" dirty="0"/>
              <a:t> en de andere sportverenigingen in het Warandegebied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Ledengroei: van onderaf bij Kangoeroes. En lichte ledengroei bij senioren.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Bindingsactiviteiten. Kracht van De Voltreffers, juist in Coronatijd. Hulde aan de </a:t>
            </a:r>
            <a:r>
              <a:rPr lang="nl-NL" dirty="0" err="1"/>
              <a:t>Sjokker</a:t>
            </a:r>
            <a:r>
              <a:rPr lang="nl-N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7B3F1-67FF-4619-B71F-936403C69B68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070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7B3F1-67FF-4619-B71F-936403C69B68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220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7B3F1-67FF-4619-B71F-936403C69B68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061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7B3F1-67FF-4619-B71F-936403C69B68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547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7B3F1-67FF-4619-B71F-936403C69B68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8423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7B3F1-67FF-4619-B71F-936403C69B68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97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7B3F1-67FF-4619-B71F-936403C69B68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73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5C90-B548-4F84-9DAA-9B0F2F805903}" type="datetimeFigureOut">
              <a:rPr lang="nl-NL" smtClean="0"/>
              <a:t>31-8-2021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5C4-29FB-4483-8F8A-070930E89F9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5C90-B548-4F84-9DAA-9B0F2F805903}" type="datetimeFigureOut">
              <a:rPr lang="nl-NL" smtClean="0"/>
              <a:t>31-8-2021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5C4-29FB-4483-8F8A-070930E89F9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5C90-B548-4F84-9DAA-9B0F2F805903}" type="datetimeFigureOut">
              <a:rPr lang="nl-NL" smtClean="0"/>
              <a:t>31-8-2021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5C4-29FB-4483-8F8A-070930E89F9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5C90-B548-4F84-9DAA-9B0F2F805903}" type="datetimeFigureOut">
              <a:rPr lang="nl-NL" smtClean="0"/>
              <a:t>31-8-2021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5C4-29FB-4483-8F8A-070930E89F9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5C90-B548-4F84-9DAA-9B0F2F805903}" type="datetimeFigureOut">
              <a:rPr lang="nl-NL" smtClean="0"/>
              <a:t>31-8-2021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5C4-29FB-4483-8F8A-070930E89F9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5C90-B548-4F84-9DAA-9B0F2F805903}" type="datetimeFigureOut">
              <a:rPr lang="nl-NL" smtClean="0"/>
              <a:t>31-8-2021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5C4-29FB-4483-8F8A-070930E89F9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5C90-B548-4F84-9DAA-9B0F2F805903}" type="datetimeFigureOut">
              <a:rPr lang="nl-NL" smtClean="0"/>
              <a:t>31-8-2021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5C4-29FB-4483-8F8A-070930E89F9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5C90-B548-4F84-9DAA-9B0F2F805903}" type="datetimeFigureOut">
              <a:rPr lang="nl-NL" smtClean="0"/>
              <a:t>31-8-2021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5C4-29FB-4483-8F8A-070930E89F9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5C90-B548-4F84-9DAA-9B0F2F805903}" type="datetimeFigureOut">
              <a:rPr lang="nl-NL" smtClean="0"/>
              <a:t>31-8-2021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5C4-29FB-4483-8F8A-070930E89F9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5C90-B548-4F84-9DAA-9B0F2F805903}" type="datetimeFigureOut">
              <a:rPr lang="nl-NL" smtClean="0"/>
              <a:t>31-8-2021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5C4-29FB-4483-8F8A-070930E89F9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5C90-B548-4F84-9DAA-9B0F2F805903}" type="datetimeFigureOut">
              <a:rPr lang="nl-NL" smtClean="0"/>
              <a:t>31-8-2021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35C4-29FB-4483-8F8A-070930E89F9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05C90-B548-4F84-9DAA-9B0F2F805903}" type="datetimeFigureOut">
              <a:rPr lang="nl-NL" smtClean="0"/>
              <a:t>31-8-2021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235C4-29FB-4483-8F8A-070930E89F9A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16065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Golf f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el 1"/>
          <p:cNvSpPr>
            <a:spLocks noGrp="1"/>
          </p:cNvSpPr>
          <p:nvPr>
            <p:ph type="ctrTitle"/>
          </p:nvPr>
        </p:nvSpPr>
        <p:spPr>
          <a:xfrm>
            <a:off x="721337" y="3176895"/>
            <a:ext cx="7772400" cy="1470025"/>
          </a:xfrm>
        </p:spPr>
        <p:txBody>
          <a:bodyPr>
            <a:normAutofit/>
          </a:bodyPr>
          <a:lstStyle/>
          <a:p>
            <a:br>
              <a:rPr lang="nl-NL" sz="2000" b="1" dirty="0"/>
            </a:br>
            <a:r>
              <a:rPr lang="nl-NL" sz="2000" dirty="0"/>
              <a:t>7 JULI 2021</a:t>
            </a:r>
            <a:endParaRPr lang="nl-NL" altLang="nl-NL" sz="2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DA74E5-5734-4DCD-8326-D8AE817D6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552700"/>
            <a:ext cx="7336904" cy="876300"/>
          </a:xfrm>
        </p:spPr>
        <p:txBody>
          <a:bodyPr>
            <a:noAutofit/>
          </a:bodyPr>
          <a:lstStyle/>
          <a:p>
            <a:r>
              <a:rPr lang="nl-NL" sz="2800" b="1" dirty="0">
                <a:solidFill>
                  <a:schemeClr val="tx1"/>
                </a:solidFill>
              </a:rPr>
              <a:t>ZOMERLEDENVERGADERING                                 KV DE VOLTREFFERS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6156" y="4988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1370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16065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Golf f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C4B7B3D-0C7A-4B51-AB17-5153DAAB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35012"/>
          </a:xfrm>
        </p:spPr>
        <p:txBody>
          <a:bodyPr>
            <a:normAutofit/>
          </a:bodyPr>
          <a:lstStyle/>
          <a:p>
            <a:r>
              <a:rPr lang="nl-NL" sz="3200" b="1" dirty="0"/>
              <a:t>ACCOMMODATIE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DA74E5-5734-4DCD-8326-D8AE817D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124744"/>
            <a:ext cx="7223720" cy="5256584"/>
          </a:xfrm>
        </p:spPr>
        <p:txBody>
          <a:bodyPr>
            <a:normAutofit/>
          </a:bodyPr>
          <a:lstStyle/>
          <a:p>
            <a:r>
              <a:rPr lang="nl-NL" sz="2800" dirty="0"/>
              <a:t>WAT ?</a:t>
            </a:r>
          </a:p>
          <a:p>
            <a:pPr lvl="1"/>
            <a:r>
              <a:rPr lang="nl-NL" sz="2400" dirty="0"/>
              <a:t>“GROENE” DAKEN</a:t>
            </a:r>
          </a:p>
          <a:p>
            <a:pPr lvl="1"/>
            <a:r>
              <a:rPr lang="nl-NL" sz="2400" dirty="0"/>
              <a:t>INSTROOM JONGERE TECHNEUTEN</a:t>
            </a:r>
          </a:p>
          <a:p>
            <a:pPr lvl="1"/>
            <a:r>
              <a:rPr lang="nl-NL" sz="2400" dirty="0"/>
              <a:t>INZICHT IN TOEKOMSTIGE KOSTEN</a:t>
            </a:r>
          </a:p>
          <a:p>
            <a:pPr marL="457200" lvl="1" indent="0">
              <a:buNone/>
            </a:pPr>
            <a:endParaRPr lang="nl-NL" sz="2000" dirty="0"/>
          </a:p>
          <a:p>
            <a:r>
              <a:rPr lang="nl-NL" sz="2800" dirty="0"/>
              <a:t>HOE ?</a:t>
            </a:r>
          </a:p>
          <a:p>
            <a:pPr lvl="1"/>
            <a:r>
              <a:rPr lang="nl-NL" sz="2400" dirty="0"/>
              <a:t>HAALBAARHEID NATUURDAK OF ZONNEPANELEN </a:t>
            </a:r>
          </a:p>
          <a:p>
            <a:pPr lvl="1"/>
            <a:r>
              <a:rPr lang="nl-NL" sz="2400" dirty="0"/>
              <a:t>JONGERE GARDE MET 2 RECHTERHANDEN</a:t>
            </a:r>
          </a:p>
          <a:p>
            <a:pPr lvl="1"/>
            <a:r>
              <a:rPr lang="nl-NL" sz="2400" dirty="0"/>
              <a:t>PROGR. GROOT ONDERHOUD EN INVESTERINGEN</a:t>
            </a:r>
          </a:p>
          <a:p>
            <a:pPr marL="457200" lvl="1" indent="0">
              <a:buNone/>
            </a:pPr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6156" y="4988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028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16065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Golf f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C4B7B3D-0C7A-4B51-AB17-5153DAAB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35012"/>
          </a:xfrm>
        </p:spPr>
        <p:txBody>
          <a:bodyPr>
            <a:normAutofit/>
          </a:bodyPr>
          <a:lstStyle/>
          <a:p>
            <a:r>
              <a:rPr lang="nl-NL" sz="3200" b="1" dirty="0"/>
              <a:t>FINANCIËN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DA74E5-5734-4DCD-8326-D8AE817D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9" y="1124744"/>
            <a:ext cx="7511751" cy="5256584"/>
          </a:xfrm>
        </p:spPr>
        <p:txBody>
          <a:bodyPr>
            <a:normAutofit/>
          </a:bodyPr>
          <a:lstStyle/>
          <a:p>
            <a:r>
              <a:rPr lang="nl-NL" sz="2800" dirty="0"/>
              <a:t>WAT ?</a:t>
            </a:r>
          </a:p>
          <a:p>
            <a:pPr lvl="1"/>
            <a:r>
              <a:rPr lang="nl-NL" sz="2400" dirty="0"/>
              <a:t>OPBRENGSTEN ≥ KOSTEN</a:t>
            </a:r>
          </a:p>
          <a:p>
            <a:pPr lvl="1"/>
            <a:r>
              <a:rPr lang="nl-NL" sz="2400" dirty="0"/>
              <a:t>AANSTERKEN BANKREKENING</a:t>
            </a:r>
          </a:p>
          <a:p>
            <a:pPr lvl="1"/>
            <a:endParaRPr lang="nl-NL" sz="2400" dirty="0"/>
          </a:p>
          <a:p>
            <a:r>
              <a:rPr lang="nl-NL" sz="2800" dirty="0"/>
              <a:t>HOE ?</a:t>
            </a:r>
          </a:p>
          <a:p>
            <a:pPr lvl="1"/>
            <a:r>
              <a:rPr lang="nl-NL" sz="2400" dirty="0"/>
              <a:t>LEDENWERVING</a:t>
            </a:r>
          </a:p>
          <a:p>
            <a:pPr lvl="1"/>
            <a:r>
              <a:rPr lang="nl-NL" sz="2400" dirty="0"/>
              <a:t>SFEERVOLLE ACCOMMODATIE</a:t>
            </a:r>
          </a:p>
          <a:p>
            <a:pPr lvl="1"/>
            <a:r>
              <a:rPr lang="nl-NL" sz="2400" dirty="0"/>
              <a:t>OOK GROTERE SPONSOREN </a:t>
            </a:r>
          </a:p>
          <a:p>
            <a:pPr lvl="1"/>
            <a:r>
              <a:rPr lang="nl-NL" sz="2400" dirty="0"/>
              <a:t>VERENIGINGSPITCH DOOR SPONSORCIE EN BESTUUR</a:t>
            </a:r>
          </a:p>
          <a:p>
            <a:pPr lvl="1"/>
            <a:endParaRPr lang="nl-NL" sz="2400" dirty="0"/>
          </a:p>
          <a:p>
            <a:pPr lvl="1"/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6156" y="4988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4248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16065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Golf f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C4B7B3D-0C7A-4B51-AB17-5153DAAB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35012"/>
          </a:xfrm>
        </p:spPr>
        <p:txBody>
          <a:bodyPr>
            <a:normAutofit/>
          </a:bodyPr>
          <a:lstStyle/>
          <a:p>
            <a:r>
              <a:rPr lang="nl-NL" sz="3200" b="1" dirty="0"/>
              <a:t>ACTIVITEITENPROGRAMMA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DA74E5-5734-4DCD-8326-D8AE817D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9" y="1124744"/>
            <a:ext cx="7511751" cy="5256584"/>
          </a:xfrm>
        </p:spPr>
        <p:txBody>
          <a:bodyPr>
            <a:normAutofit/>
          </a:bodyPr>
          <a:lstStyle/>
          <a:p>
            <a:r>
              <a:rPr lang="nl-NL" sz="2800" dirty="0"/>
              <a:t>WAT ?</a:t>
            </a:r>
          </a:p>
          <a:p>
            <a:pPr lvl="1"/>
            <a:r>
              <a:rPr lang="nl-NL" sz="2400" dirty="0"/>
              <a:t>BOEIENDE ACTIVITEITEN VOOR IEDEREEN</a:t>
            </a:r>
          </a:p>
          <a:p>
            <a:pPr lvl="1"/>
            <a:r>
              <a:rPr lang="nl-NL" sz="2400" dirty="0"/>
              <a:t>LATEN ZIEN AAN DE BUITENWERELD</a:t>
            </a:r>
          </a:p>
          <a:p>
            <a:pPr marL="457200" lvl="1" indent="0">
              <a:buNone/>
            </a:pPr>
            <a:endParaRPr lang="nl-NL" sz="2400" dirty="0"/>
          </a:p>
          <a:p>
            <a:r>
              <a:rPr lang="nl-NL" sz="2800" dirty="0"/>
              <a:t>HOE ?</a:t>
            </a:r>
          </a:p>
          <a:p>
            <a:pPr lvl="1"/>
            <a:r>
              <a:rPr lang="nl-NL" sz="2400" dirty="0"/>
              <a:t>BEHOUD VAN HET HUIDIGE GOEDE</a:t>
            </a:r>
          </a:p>
          <a:p>
            <a:pPr lvl="1"/>
            <a:r>
              <a:rPr lang="nl-NL" sz="2400" dirty="0"/>
              <a:t>AANTREKKEN 5</a:t>
            </a:r>
            <a:r>
              <a:rPr lang="nl-NL" sz="2400" baseline="30000" dirty="0"/>
              <a:t>E</a:t>
            </a:r>
            <a:r>
              <a:rPr lang="nl-NL" sz="2400" dirty="0"/>
              <a:t> LID AC DOOR BESTUUR EN AC (OUDER)</a:t>
            </a:r>
          </a:p>
          <a:p>
            <a:pPr lvl="1"/>
            <a:r>
              <a:rPr lang="nl-NL" sz="2400" dirty="0"/>
              <a:t>AANDACHTSFUNCTIONARIS PEUTERS EN KLEUTERS</a:t>
            </a:r>
          </a:p>
          <a:p>
            <a:pPr lvl="1"/>
            <a:r>
              <a:rPr lang="nl-NL" sz="2400" dirty="0"/>
              <a:t>ACTIEVE BETROKKENHEID POP-CIE</a:t>
            </a:r>
          </a:p>
          <a:p>
            <a:pPr lvl="1"/>
            <a:endParaRPr lang="nl-NL" sz="20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6156" y="4988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329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16065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Golf f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C4B7B3D-0C7A-4B51-AB17-5153DAAB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35012"/>
          </a:xfrm>
        </p:spPr>
        <p:txBody>
          <a:bodyPr>
            <a:normAutofit/>
          </a:bodyPr>
          <a:lstStyle/>
          <a:p>
            <a:r>
              <a:rPr lang="nl-NL" sz="3200" b="1" dirty="0"/>
              <a:t>SAMENWERKING + VERENIGEN = VERENIGING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DA74E5-5734-4DCD-8326-D8AE817D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124744"/>
            <a:ext cx="6995119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lvl="1"/>
            <a:endParaRPr lang="nl-NL" sz="20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6156" y="4988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E9BBBF0-F13C-49CC-B45E-1985E6AB7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1628800"/>
            <a:ext cx="6624736" cy="36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6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16065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Golf f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C4B7B3D-0C7A-4B51-AB17-5153DAAB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35012"/>
          </a:xfrm>
        </p:spPr>
        <p:txBody>
          <a:bodyPr>
            <a:normAutofit/>
          </a:bodyPr>
          <a:lstStyle/>
          <a:p>
            <a:r>
              <a:rPr lang="nl-NL" sz="3200" b="1" dirty="0"/>
              <a:t>NETWERK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DA74E5-5734-4DCD-8326-D8AE817D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9" y="1124744"/>
            <a:ext cx="7511751" cy="5256584"/>
          </a:xfrm>
        </p:spPr>
        <p:txBody>
          <a:bodyPr>
            <a:normAutofit/>
          </a:bodyPr>
          <a:lstStyle/>
          <a:p>
            <a:r>
              <a:rPr lang="nl-NL" sz="2800" dirty="0"/>
              <a:t>WAT ?</a:t>
            </a:r>
          </a:p>
          <a:p>
            <a:pPr lvl="1"/>
            <a:r>
              <a:rPr lang="nl-NL" sz="2400" dirty="0"/>
              <a:t>SAMENWERKING TUSSEN COMMISSIES</a:t>
            </a:r>
          </a:p>
          <a:p>
            <a:pPr lvl="1"/>
            <a:r>
              <a:rPr lang="nl-NL" sz="2400" dirty="0"/>
              <a:t>SAMENWERKING MET ANDERE ORGANISATIES</a:t>
            </a:r>
          </a:p>
          <a:p>
            <a:pPr lvl="1"/>
            <a:endParaRPr lang="nl-NL" sz="2400" dirty="0"/>
          </a:p>
          <a:p>
            <a:r>
              <a:rPr lang="nl-NL" sz="2800" dirty="0"/>
              <a:t>HOE ?</a:t>
            </a:r>
          </a:p>
          <a:p>
            <a:pPr lvl="1"/>
            <a:r>
              <a:rPr lang="nl-NL" sz="2400" dirty="0"/>
              <a:t>INTENSIEVE SAMENWERKING TECHNISCHE CIE, SJOKKER, POP-CIE EN BESTUURSLID LEDENWERVING</a:t>
            </a:r>
          </a:p>
          <a:p>
            <a:pPr lvl="1"/>
            <a:r>
              <a:rPr lang="nl-NL" sz="2400" dirty="0"/>
              <a:t>BENEN OP TAFEL</a:t>
            </a:r>
          </a:p>
          <a:p>
            <a:pPr lvl="1"/>
            <a:r>
              <a:rPr lang="nl-NL" sz="2400" dirty="0"/>
              <a:t>KNKV, GEMEENTE, MOOVE, SPORTSERVICE NOORD-BRABANT, SPORTVERENIGINGEN WARANDEGEBIED</a:t>
            </a:r>
          </a:p>
          <a:p>
            <a:pPr lvl="1"/>
            <a:endParaRPr lang="nl-NL" sz="20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6156" y="4988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1750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16065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Golf f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C4B7B3D-0C7A-4B51-AB17-5153DAAB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35012"/>
          </a:xfrm>
        </p:spPr>
        <p:txBody>
          <a:bodyPr>
            <a:normAutofit/>
          </a:bodyPr>
          <a:lstStyle/>
          <a:p>
            <a:r>
              <a:rPr lang="nl-NL" sz="3200" b="1" dirty="0"/>
              <a:t>SCHOUDERS ER ONDER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DA74E5-5734-4DCD-8326-D8AE817D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124744"/>
            <a:ext cx="6995119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lvl="1"/>
            <a:endParaRPr lang="nl-NL" sz="20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6156" y="4988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A2F7BFD-27E9-461F-B8CF-FD76963EC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1500128"/>
            <a:ext cx="5544616" cy="404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22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16065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Golf f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C4B7B3D-0C7A-4B51-AB17-5153DAAB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35012"/>
          </a:xfrm>
        </p:spPr>
        <p:txBody>
          <a:bodyPr>
            <a:normAutofit/>
          </a:bodyPr>
          <a:lstStyle/>
          <a:p>
            <a:r>
              <a:rPr lang="nl-NL" sz="3200" b="1" dirty="0"/>
              <a:t>BEGROTING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6156" y="4988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</p:txBody>
      </p:sp>
      <p:graphicFrame>
        <p:nvGraphicFramePr>
          <p:cNvPr id="4" name="Tabel 5">
            <a:extLst>
              <a:ext uri="{FF2B5EF4-FFF2-40B4-BE49-F238E27FC236}">
                <a16:creationId xmlns:a16="http://schemas.microsoft.com/office/drawing/2014/main" id="{E540CDD1-1FCC-43A7-81C2-02CF0C3F8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11934"/>
              </p:ext>
            </p:extLst>
          </p:nvPr>
        </p:nvGraphicFramePr>
        <p:xfrm>
          <a:off x="1403649" y="1216025"/>
          <a:ext cx="7040409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305">
                  <a:extLst>
                    <a:ext uri="{9D8B030D-6E8A-4147-A177-3AD203B41FA5}">
                      <a16:colId xmlns:a16="http://schemas.microsoft.com/office/drawing/2014/main" val="1970255856"/>
                    </a:ext>
                  </a:extLst>
                </a:gridCol>
                <a:gridCol w="2238552">
                  <a:extLst>
                    <a:ext uri="{9D8B030D-6E8A-4147-A177-3AD203B41FA5}">
                      <a16:colId xmlns:a16="http://schemas.microsoft.com/office/drawing/2014/main" val="221651328"/>
                    </a:ext>
                  </a:extLst>
                </a:gridCol>
                <a:gridCol w="2238552">
                  <a:extLst>
                    <a:ext uri="{9D8B030D-6E8A-4147-A177-3AD203B41FA5}">
                      <a16:colId xmlns:a16="http://schemas.microsoft.com/office/drawing/2014/main" val="732423439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BG 2021/2022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REA 2019/2020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438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INKOMSTEN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1" dirty="0"/>
                        <a:t>30.522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1" dirty="0"/>
                        <a:t>24.219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06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KANTINEKOSTEN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-1.800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-2.227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932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SPORTTECHN.KOSTEN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-16.520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-15.444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98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BESTUURSKOSTEN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-1.500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-461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837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ACCOMMODATIEKOSTEN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-2.700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-1.446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58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BINDINGSACTIVITEITEN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-550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-205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419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ALGEMENE 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-6.550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-7.741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98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AFSCHRIJVINGSKOSTEN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-195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529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TOTALE 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1" dirty="0"/>
                        <a:t>-30.120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1" dirty="0"/>
                        <a:t>-27.719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202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BIJZONDERE BATE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4.000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22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b="1" dirty="0"/>
                        <a:t>RESULTAAT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1" dirty="0"/>
                        <a:t>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1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776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341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16065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Golf f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C4B7B3D-0C7A-4B51-AB17-5153DAAB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35012"/>
          </a:xfrm>
        </p:spPr>
        <p:txBody>
          <a:bodyPr>
            <a:normAutofit/>
          </a:bodyPr>
          <a:lstStyle/>
          <a:p>
            <a:r>
              <a:rPr lang="nl-NL" sz="3200" b="1" dirty="0"/>
              <a:t>BEGROTING: BIJZONDERHEDEN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DA74E5-5734-4DCD-8326-D8AE817D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9" y="1772816"/>
            <a:ext cx="7511751" cy="4104456"/>
          </a:xfrm>
        </p:spPr>
        <p:txBody>
          <a:bodyPr>
            <a:normAutofit/>
          </a:bodyPr>
          <a:lstStyle/>
          <a:p>
            <a:r>
              <a:rPr lang="nl-NL" sz="2800" dirty="0"/>
              <a:t>SPONSORINKOMSTEN: 1 HOOFDSPONSOR</a:t>
            </a:r>
          </a:p>
          <a:p>
            <a:endParaRPr lang="nl-NL" sz="2800" dirty="0"/>
          </a:p>
          <a:p>
            <a:r>
              <a:rPr lang="nl-NL" sz="2800" dirty="0"/>
              <a:t>ZAALHUUR: PROFITEREN VAN KUNSTGRAS</a:t>
            </a:r>
          </a:p>
          <a:p>
            <a:endParaRPr lang="nl-NL" sz="2800" dirty="0"/>
          </a:p>
          <a:p>
            <a:r>
              <a:rPr lang="nl-NL" sz="2800" dirty="0"/>
              <a:t>BESTUURSKOSTEN: BUDGET OPENING</a:t>
            </a:r>
          </a:p>
          <a:p>
            <a:endParaRPr lang="nl-NL" sz="2800" dirty="0"/>
          </a:p>
          <a:p>
            <a:r>
              <a:rPr lang="nl-NL" sz="2800" dirty="0"/>
              <a:t>ALGEMENE KOSTEN: LAGERE ENERGIEREKENING</a:t>
            </a:r>
          </a:p>
          <a:p>
            <a:pPr lvl="1"/>
            <a:endParaRPr lang="nl-NL" sz="20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6156" y="4988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160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16065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Golf f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C4B7B3D-0C7A-4B51-AB17-5153DAAB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35012"/>
          </a:xfrm>
        </p:spPr>
        <p:txBody>
          <a:bodyPr>
            <a:normAutofit/>
          </a:bodyPr>
          <a:lstStyle/>
          <a:p>
            <a:r>
              <a:rPr lang="nl-NL" sz="3200" b="1" dirty="0"/>
              <a:t>BEGROTING: CONTRIBUTIES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DA74E5-5734-4DCD-8326-D8AE817D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9" y="5142260"/>
            <a:ext cx="7511751" cy="735012"/>
          </a:xfrm>
        </p:spPr>
        <p:txBody>
          <a:bodyPr>
            <a:normAutofit/>
          </a:bodyPr>
          <a:lstStyle/>
          <a:p>
            <a:r>
              <a:rPr lang="nl-NL" sz="2400" dirty="0"/>
              <a:t>MIDWEEK: IN COMBINATIE MET KOMBIFIT</a:t>
            </a:r>
          </a:p>
        </p:txBody>
      </p:sp>
      <p:sp>
        <p:nvSpPr>
          <p:cNvPr id="2" name="Rectangle 1"/>
          <p:cNvSpPr/>
          <p:nvPr/>
        </p:nvSpPr>
        <p:spPr>
          <a:xfrm>
            <a:off x="2103102" y="54154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graphicFrame>
        <p:nvGraphicFramePr>
          <p:cNvPr id="4" name="Tabel 5">
            <a:extLst>
              <a:ext uri="{FF2B5EF4-FFF2-40B4-BE49-F238E27FC236}">
                <a16:creationId xmlns:a16="http://schemas.microsoft.com/office/drawing/2014/main" id="{D0406A48-30A1-451B-8C70-FF207D616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45734"/>
              </p:ext>
            </p:extLst>
          </p:nvPr>
        </p:nvGraphicFramePr>
        <p:xfrm>
          <a:off x="1966574" y="1113184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3010675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826717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04414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€ PER MAAND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NIEUW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86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SENIOREN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16,50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791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JUNIOREN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13,25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427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ASPIRANTEN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10,60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202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PUPILLEN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9,60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358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WELPEN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6,40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01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KANGOEROES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4,25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286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KOMBIFIT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9,60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08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MIDWEEK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15,45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169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NIET-SPELEND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7,50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7,45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058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529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16065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Golf f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C4B7B3D-0C7A-4B51-AB17-5153DAAB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35012"/>
          </a:xfrm>
        </p:spPr>
        <p:txBody>
          <a:bodyPr>
            <a:normAutofit/>
          </a:bodyPr>
          <a:lstStyle/>
          <a:p>
            <a:r>
              <a:rPr lang="nl-NL" sz="3200" b="1" dirty="0"/>
              <a:t>ACTUALITEIT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DA74E5-5734-4DCD-8326-D8AE817D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9" y="1772816"/>
            <a:ext cx="7511751" cy="4104456"/>
          </a:xfrm>
        </p:spPr>
        <p:txBody>
          <a:bodyPr>
            <a:normAutofit/>
          </a:bodyPr>
          <a:lstStyle/>
          <a:p>
            <a:r>
              <a:rPr lang="nl-NL" sz="2800" dirty="0"/>
              <a:t>HET WARANDEGEBIED VAN DE TOEKOMST</a:t>
            </a:r>
          </a:p>
          <a:p>
            <a:pPr marL="0" indent="0">
              <a:buNone/>
            </a:pPr>
            <a:endParaRPr lang="nl-NL" sz="2800" dirty="0"/>
          </a:p>
          <a:p>
            <a:r>
              <a:rPr lang="nl-NL" sz="2800" dirty="0"/>
              <a:t>LOKAAL SPORTAKKOORD</a:t>
            </a:r>
          </a:p>
          <a:p>
            <a:pPr marL="0" indent="0">
              <a:buNone/>
            </a:pPr>
            <a:endParaRPr lang="nl-NL" sz="2800" dirty="0"/>
          </a:p>
          <a:p>
            <a:r>
              <a:rPr lang="nl-NL" sz="2800" dirty="0"/>
              <a:t>WET BESTUUR EN TOEZICHT RECHTSPERSONEN</a:t>
            </a:r>
          </a:p>
          <a:p>
            <a:pPr lvl="1"/>
            <a:endParaRPr lang="nl-NL" sz="20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6156" y="4988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287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16065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Golf f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C4B7B3D-0C7A-4B51-AB17-5153DAAB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35012"/>
          </a:xfrm>
        </p:spPr>
        <p:txBody>
          <a:bodyPr>
            <a:normAutofit/>
          </a:bodyPr>
          <a:lstStyle/>
          <a:p>
            <a:r>
              <a:rPr lang="nl-NL" sz="3200" b="1" dirty="0"/>
              <a:t>PROGRAMMA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DA74E5-5734-4DCD-8326-D8AE817D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124744"/>
            <a:ext cx="6995119" cy="5256584"/>
          </a:xfrm>
        </p:spPr>
        <p:txBody>
          <a:bodyPr>
            <a:normAutofit/>
          </a:bodyPr>
          <a:lstStyle/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VAN HARTE WELKOM</a:t>
            </a:r>
          </a:p>
          <a:p>
            <a:r>
              <a:rPr lang="nl-NL" sz="2400" dirty="0"/>
              <a:t>NOTULEN VORIGE LEDENVERGADERING</a:t>
            </a:r>
          </a:p>
          <a:p>
            <a:r>
              <a:rPr lang="nl-NL" sz="2400" dirty="0"/>
              <a:t>MANIFEST EN JAARPLAN 2021/2022</a:t>
            </a:r>
          </a:p>
          <a:p>
            <a:r>
              <a:rPr lang="nl-NL" sz="2400" dirty="0"/>
              <a:t>COMMISSIEPLANNEN 2021/2022</a:t>
            </a:r>
          </a:p>
          <a:p>
            <a:r>
              <a:rPr lang="nl-NL" sz="2400" dirty="0"/>
              <a:t>BEGROTING 2021/2022</a:t>
            </a:r>
          </a:p>
          <a:p>
            <a:r>
              <a:rPr lang="nl-NL" sz="2400" dirty="0"/>
              <a:t>ACTUALITEIT EN RONDVRAAG</a:t>
            </a:r>
          </a:p>
          <a:p>
            <a:r>
              <a:rPr lang="nl-NL" sz="2400" dirty="0"/>
              <a:t>WEL THUIS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lvl="1"/>
            <a:endParaRPr lang="nl-NL" sz="20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6156" y="4988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5652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16065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Golf f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C4B7B3D-0C7A-4B51-AB17-5153DAAB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35012"/>
          </a:xfrm>
        </p:spPr>
        <p:txBody>
          <a:bodyPr>
            <a:normAutofit/>
          </a:bodyPr>
          <a:lstStyle/>
          <a:p>
            <a:r>
              <a:rPr lang="nl-NL" sz="3200" b="1" dirty="0"/>
              <a:t>WEL THUIS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DA74E5-5734-4DCD-8326-D8AE817D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9" y="1772816"/>
            <a:ext cx="7511751" cy="4104456"/>
          </a:xfrm>
        </p:spPr>
        <p:txBody>
          <a:bodyPr>
            <a:normAutofit/>
          </a:bodyPr>
          <a:lstStyle/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6156" y="4988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083FDC7-0399-4222-92AD-FB41A0332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2132856"/>
            <a:ext cx="6120679" cy="209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9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16065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Golf f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C4B7B3D-0C7A-4B51-AB17-5153DAAB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35012"/>
          </a:xfrm>
        </p:spPr>
        <p:txBody>
          <a:bodyPr>
            <a:normAutofit/>
          </a:bodyPr>
          <a:lstStyle/>
          <a:p>
            <a:r>
              <a:rPr lang="nl-NL" sz="3200" b="1" dirty="0"/>
              <a:t>WELKOM: SUCCESSEN VIEREN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DA74E5-5734-4DCD-8326-D8AE817D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124744"/>
            <a:ext cx="6995119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6156" y="4988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B3FEB33-E08E-4DD8-9939-058FD97CC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280" y="1156464"/>
            <a:ext cx="3682751" cy="241655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2F7BCAC-9628-470A-A2FE-E7A32EE4B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7" y="1124743"/>
            <a:ext cx="3682752" cy="244827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DABB738-02DE-4D95-B923-43D403FE2D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7281" y="3840602"/>
            <a:ext cx="3682750" cy="244827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FB00371-F01F-4995-9268-10E1E2B6B5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9356" y="3816919"/>
            <a:ext cx="3682750" cy="247195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A331701-4148-467E-A3DB-D20EE3E6D3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7483" y="1500128"/>
            <a:ext cx="3682750" cy="423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16065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Golf f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C4B7B3D-0C7A-4B51-AB17-5153DAAB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25" y="476672"/>
            <a:ext cx="8003232" cy="735012"/>
          </a:xfrm>
        </p:spPr>
        <p:txBody>
          <a:bodyPr>
            <a:normAutofit/>
          </a:bodyPr>
          <a:lstStyle/>
          <a:p>
            <a:r>
              <a:rPr lang="nl-NL" sz="3200" b="1" dirty="0"/>
              <a:t>NOTULEN 20 NOVEMBER 2020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DA74E5-5734-4DCD-8326-D8AE817D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50" y="1124744"/>
            <a:ext cx="7511750" cy="5256584"/>
          </a:xfrm>
        </p:spPr>
        <p:txBody>
          <a:bodyPr>
            <a:normAutofit/>
          </a:bodyPr>
          <a:lstStyle/>
          <a:p>
            <a:endParaRPr lang="nl-NL" sz="2400" dirty="0"/>
          </a:p>
          <a:p>
            <a:r>
              <a:rPr lang="nl-NL" sz="2400" dirty="0"/>
              <a:t>ZAAL “PANNEHOEF”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VAN KANGOEROES NAAR F- EN E-JEUGD</a:t>
            </a:r>
          </a:p>
          <a:p>
            <a:r>
              <a:rPr lang="nl-NL" sz="2400" dirty="0"/>
              <a:t>TC: JAC</a:t>
            </a:r>
          </a:p>
          <a:p>
            <a:r>
              <a:rPr lang="nl-NL" sz="2400" dirty="0"/>
              <a:t>KC: JAN, NICOLE, JEANNETTE</a:t>
            </a:r>
          </a:p>
          <a:p>
            <a:r>
              <a:rPr lang="nl-NL" sz="2400" dirty="0"/>
              <a:t>FINANCIËN: CORONA-COMPENSATIE, SPONSORING</a:t>
            </a:r>
          </a:p>
          <a:p>
            <a:r>
              <a:rPr lang="nl-NL" sz="2400" dirty="0"/>
              <a:t>VRIENDEN VAN DE VOLTREFFERS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lvl="1"/>
            <a:endParaRPr lang="nl-NL" sz="20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6156" y="4988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094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16065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Golf f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el 1"/>
          <p:cNvSpPr>
            <a:spLocks noGrp="1"/>
          </p:cNvSpPr>
          <p:nvPr>
            <p:ph type="ctrTitle"/>
          </p:nvPr>
        </p:nvSpPr>
        <p:spPr>
          <a:xfrm>
            <a:off x="721337" y="3176895"/>
            <a:ext cx="7772400" cy="1470025"/>
          </a:xfrm>
        </p:spPr>
        <p:txBody>
          <a:bodyPr>
            <a:normAutofit/>
          </a:bodyPr>
          <a:lstStyle/>
          <a:p>
            <a:endParaRPr lang="nl-NL" altLang="nl-NL" sz="2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DA74E5-5734-4DCD-8326-D8AE817D6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552700"/>
            <a:ext cx="7336904" cy="876300"/>
          </a:xfrm>
        </p:spPr>
        <p:txBody>
          <a:bodyPr>
            <a:noAutofit/>
          </a:bodyPr>
          <a:lstStyle/>
          <a:p>
            <a:r>
              <a:rPr lang="nl-NL" sz="2800" b="1" dirty="0">
                <a:solidFill>
                  <a:schemeClr val="tx1"/>
                </a:solidFill>
              </a:rPr>
              <a:t>MANIFEST EN JAARPLAN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6156" y="4988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430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16065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Golf f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C4B7B3D-0C7A-4B51-AB17-5153DAAB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35012"/>
          </a:xfrm>
        </p:spPr>
        <p:txBody>
          <a:bodyPr>
            <a:normAutofit/>
          </a:bodyPr>
          <a:lstStyle/>
          <a:p>
            <a:r>
              <a:rPr lang="nl-NL" sz="3200" b="1" dirty="0"/>
              <a:t>LEDENOPBOUW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DA74E5-5734-4DCD-8326-D8AE817D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124744"/>
            <a:ext cx="6995119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WAT ?</a:t>
            </a:r>
          </a:p>
          <a:p>
            <a:r>
              <a:rPr lang="nl-NL" sz="2400" dirty="0"/>
              <a:t>DOORLOPENDE AANWAS VIA KANGOEROES</a:t>
            </a:r>
          </a:p>
          <a:p>
            <a:r>
              <a:rPr lang="nl-NL" sz="2400" dirty="0"/>
              <a:t>ZIJ-INSTROOM JEUGD (8 TOT EN MET 12 JAAR)</a:t>
            </a:r>
          </a:p>
          <a:p>
            <a:r>
              <a:rPr lang="nl-NL" sz="2400" dirty="0"/>
              <a:t>BEHOUD SENIOREN, KOMBIFIT EN MIDWEEK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HOE ?</a:t>
            </a:r>
          </a:p>
          <a:p>
            <a:r>
              <a:rPr lang="nl-NL" sz="2400" dirty="0"/>
              <a:t>BESTUURSLID LEDENWERVING</a:t>
            </a:r>
          </a:p>
          <a:p>
            <a:r>
              <a:rPr lang="nl-NL" sz="2400" dirty="0"/>
              <a:t>GERICHTE WERVINGSACTIES I.S.M. SCHOLEN EN MOOVE</a:t>
            </a:r>
          </a:p>
          <a:p>
            <a:r>
              <a:rPr lang="nl-NL" sz="2400" dirty="0"/>
              <a:t>EIGEN POOL VRIJWILLIGERS</a:t>
            </a:r>
          </a:p>
          <a:p>
            <a:r>
              <a:rPr lang="nl-NL" sz="2400" dirty="0"/>
              <a:t>ACTIEVE ONDERSTEUNING POP-CIE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lvl="1"/>
            <a:endParaRPr lang="nl-NL" sz="20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6156" y="4988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643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16065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Golf f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C4B7B3D-0C7A-4B51-AB17-5153DAAB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25" y="49234"/>
            <a:ext cx="8003232" cy="735012"/>
          </a:xfrm>
        </p:spPr>
        <p:txBody>
          <a:bodyPr>
            <a:normAutofit/>
          </a:bodyPr>
          <a:lstStyle/>
          <a:p>
            <a:r>
              <a:rPr lang="nl-NL" sz="3200" b="1" dirty="0"/>
              <a:t>BESTUURSLID LEDENWERVING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DA74E5-5734-4DCD-8326-D8AE817D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50" y="833480"/>
            <a:ext cx="7511750" cy="5975286"/>
          </a:xfrm>
        </p:spPr>
        <p:txBody>
          <a:bodyPr>
            <a:normAutofit/>
          </a:bodyPr>
          <a:lstStyle/>
          <a:p>
            <a:r>
              <a:rPr lang="nl-NL" sz="2400" dirty="0"/>
              <a:t>WIE ?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MET VRIJWILLIGERS DIE HELPEN BIJ PROMOTIE-ACTIES</a:t>
            </a:r>
          </a:p>
          <a:p>
            <a:r>
              <a:rPr lang="nl-NL" sz="2400" dirty="0"/>
              <a:t>DUS: VACATURE SECRETARIS</a:t>
            </a:r>
          </a:p>
          <a:p>
            <a:r>
              <a:rPr lang="nl-NL" sz="2400" dirty="0"/>
              <a:t>WIE ?</a:t>
            </a:r>
          </a:p>
          <a:p>
            <a:endParaRPr lang="nl-NL" sz="2400" dirty="0"/>
          </a:p>
          <a:p>
            <a:endParaRPr lang="nl-NL" sz="2400" dirty="0"/>
          </a:p>
          <a:p>
            <a:pPr lvl="1"/>
            <a:endParaRPr lang="nl-NL" sz="20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6156" y="4988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E2E923-23AB-4718-B1DC-70795E6AD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5221" y="1285875"/>
            <a:ext cx="1954691" cy="171107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C7B5029-EE58-48AA-80C2-579748068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221" y="4442510"/>
            <a:ext cx="2746779" cy="20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74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16065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Golf f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C4B7B3D-0C7A-4B51-AB17-5153DAAB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35012"/>
          </a:xfrm>
        </p:spPr>
        <p:txBody>
          <a:bodyPr>
            <a:normAutofit/>
          </a:bodyPr>
          <a:lstStyle/>
          <a:p>
            <a:r>
              <a:rPr lang="nl-NL" sz="3200" b="1" dirty="0"/>
              <a:t>VERENIGINGSSTRUCTUUR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DA74E5-5734-4DCD-8326-D8AE817D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124744"/>
            <a:ext cx="6995119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WAT ?</a:t>
            </a:r>
          </a:p>
          <a:p>
            <a:r>
              <a:rPr lang="nl-NL" sz="2400" dirty="0"/>
              <a:t>ACTUALISEREN TECHNISCH BELEID</a:t>
            </a:r>
          </a:p>
          <a:p>
            <a:r>
              <a:rPr lang="nl-NL" sz="2400" dirty="0"/>
              <a:t>OPSTELLEN SPONSORBELEID</a:t>
            </a:r>
          </a:p>
          <a:p>
            <a:r>
              <a:rPr lang="nl-NL" sz="2400" dirty="0"/>
              <a:t>BINDINGSACTIVITEITEN (JONGSTE) JEUGD</a:t>
            </a:r>
          </a:p>
          <a:p>
            <a:r>
              <a:rPr lang="nl-NL" sz="2400" dirty="0"/>
              <a:t>PROMOTIE ON- EN OFF-LINE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HOE ?</a:t>
            </a:r>
          </a:p>
          <a:p>
            <a:r>
              <a:rPr lang="nl-NL" sz="2400" dirty="0"/>
              <a:t>TECHNISCH BELEID DOOR TECHN.CIE.</a:t>
            </a:r>
          </a:p>
          <a:p>
            <a:r>
              <a:rPr lang="nl-NL" sz="2400" dirty="0"/>
              <a:t>SPONSORBELEID DOOR SPONSORCIE EN BESTUUR</a:t>
            </a:r>
          </a:p>
          <a:p>
            <a:r>
              <a:rPr lang="nl-NL" sz="2400" dirty="0"/>
              <a:t>TOEVOEGEN 4</a:t>
            </a:r>
            <a:r>
              <a:rPr lang="nl-NL" sz="2400" baseline="30000" dirty="0"/>
              <a:t>E</a:t>
            </a:r>
            <a:r>
              <a:rPr lang="nl-NL" sz="2400" dirty="0"/>
              <a:t> (OUDER) LID AAN SJOKKER</a:t>
            </a:r>
          </a:p>
          <a:p>
            <a:r>
              <a:rPr lang="nl-NL" sz="2400"/>
              <a:t>WEBSITE, SOCIAL MEDIA, ACTIEVE </a:t>
            </a:r>
            <a:r>
              <a:rPr lang="nl-NL" sz="2400" dirty="0"/>
              <a:t>POP-CIE</a:t>
            </a:r>
          </a:p>
          <a:p>
            <a:pPr marL="0" indent="0">
              <a:buNone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lvl="1"/>
            <a:endParaRPr lang="nl-NL" sz="20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6156" y="4988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577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16065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Golf f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C4B7B3D-0C7A-4B51-AB17-5153DAAB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35012"/>
          </a:xfrm>
        </p:spPr>
        <p:txBody>
          <a:bodyPr>
            <a:normAutofit/>
          </a:bodyPr>
          <a:lstStyle/>
          <a:p>
            <a:r>
              <a:rPr lang="nl-NL" sz="3200" b="1" dirty="0"/>
              <a:t>INTERMEZZO: WAT IS ONS DNA 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DA74E5-5734-4DCD-8326-D8AE817D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124744"/>
            <a:ext cx="6995119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lvl="1"/>
            <a:endParaRPr lang="nl-NL" sz="20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6156" y="49885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CAFDE46-6145-4975-BCCC-19EC75F76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1124744"/>
            <a:ext cx="6696744" cy="442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6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543</Words>
  <Application>Microsoft Office PowerPoint</Application>
  <PresentationFormat>On-screen Show (4:3)</PresentationFormat>
  <Paragraphs>307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 7 JULI 2021</vt:lpstr>
      <vt:lpstr>PROGRAMMA</vt:lpstr>
      <vt:lpstr>WELKOM: SUCCESSEN VIEREN</vt:lpstr>
      <vt:lpstr>NOTULEN 20 NOVEMBER 2020</vt:lpstr>
      <vt:lpstr>PowerPoint Presentation</vt:lpstr>
      <vt:lpstr>LEDENOPBOUW</vt:lpstr>
      <vt:lpstr>BESTUURSLID LEDENWERVING</vt:lpstr>
      <vt:lpstr>VERENIGINGSSTRUCTUUR</vt:lpstr>
      <vt:lpstr>INTERMEZZO: WAT IS ONS DNA ?</vt:lpstr>
      <vt:lpstr>ACCOMMODATIE</vt:lpstr>
      <vt:lpstr>FINANCIËN </vt:lpstr>
      <vt:lpstr>ACTIVITEITENPROGRAMMA</vt:lpstr>
      <vt:lpstr>SAMENWERKING + VERENIGEN = VERENIGING</vt:lpstr>
      <vt:lpstr>NETWERK</vt:lpstr>
      <vt:lpstr>SCHOUDERS ER ONDER</vt:lpstr>
      <vt:lpstr>BEGROTING </vt:lpstr>
      <vt:lpstr>BEGROTING: BIJZONDERHEDEN</vt:lpstr>
      <vt:lpstr>BEGROTING: CONTRIBUTIES</vt:lpstr>
      <vt:lpstr>ACTUALITEIT</vt:lpstr>
      <vt:lpstr>WEL THUIS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KORFBALVERENIGING DE VOLTREFFERS</dc:title>
  <dc:creator>William Rentier</dc:creator>
  <cp:lastModifiedBy>William Rentier</cp:lastModifiedBy>
  <cp:revision>48</cp:revision>
  <cp:lastPrinted>2021-06-18T07:07:40Z</cp:lastPrinted>
  <dcterms:created xsi:type="dcterms:W3CDTF">2020-06-30T18:36:02Z</dcterms:created>
  <dcterms:modified xsi:type="dcterms:W3CDTF">2021-08-31T18:21:40Z</dcterms:modified>
</cp:coreProperties>
</file>